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6" r:id="rId12"/>
    <p:sldId id="265" r:id="rId13"/>
    <p:sldId id="270" r:id="rId14"/>
    <p:sldId id="271" r:id="rId15"/>
    <p:sldId id="272" r:id="rId16"/>
    <p:sldId id="273" r:id="rId17"/>
    <p:sldId id="267" r:id="rId18"/>
    <p:sldId id="302" r:id="rId19"/>
    <p:sldId id="268" r:id="rId20"/>
    <p:sldId id="303" r:id="rId21"/>
    <p:sldId id="304" r:id="rId22"/>
    <p:sldId id="305" r:id="rId23"/>
    <p:sldId id="30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E"/>
    <a:srgbClr val="D62728"/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38FA5-AEAC-40C7-A926-B16035A8AF7E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4352F-8BDF-49F1-9618-6CFF6E622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053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480C-B9BA-DD6E-A632-33114D5B9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75DE2-962A-C3B6-8C95-E36C04CC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0BA67-FE91-5D9E-313F-92DEAFD8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9A4B8-4866-5F1C-0FC6-73AA100D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E22B0-27D2-3956-5285-B8DEFE7E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23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8B63-E805-D0BD-EE5D-AF4F442D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B4373-DB75-43B2-6100-E858FCB18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85479-0FD0-07A6-73D0-D04907BB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04194-84EE-3BC2-6853-B7712B23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A0DE-95AB-0BA8-9E98-FDF06A22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88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03842-1E58-EFCF-BD95-9157CCCEB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CC9BE-9B0A-E0C7-BFFA-FCA2A7566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09C6B-E596-5B3B-7657-7AA4D58D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0B6BF-2F84-4C66-4903-CEDD08B9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56CC2-2C7F-8F8C-B2B1-A89BD808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9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E4F5-F545-1DBF-4F80-DBD308F7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18CE4-04F2-EB8E-CCBE-59B72BD2C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2B942-6F0F-3198-7562-1CDEC02FB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B3DB0-7A24-00AA-6E7D-A31C16A2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2C3BF-5402-12E5-F74D-7B2BEE16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86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1827-E078-6864-DDE8-D6B84DA9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011E7-31B0-1DD6-2A98-AFB8B8122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9BE6-811F-930F-1141-0A113BF5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972BA-2790-821A-7241-8B52CA16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5C8E0-B767-25AE-3574-D9425BD9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81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5561-D7CB-E1F8-23A8-F3D40DB6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6E9C-97AD-A8CD-D918-443A7A15D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2033B-7D19-3F97-8217-9C5AB6A8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089AA-CAFB-429A-FDFC-BF9639D7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EC88D-6CFE-2554-A24D-59F19D6F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8BBB7-F900-8927-2F94-C33AE8F0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74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6053-9CB2-C643-FE0D-58FFC092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C8438-1ABF-FBF2-E1CA-B8153E9D0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04FC2-D575-BC11-71F5-5E86958BA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79777-A348-3F50-6B06-999630A6F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404743-8356-2386-F59D-4C50D538B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6C625-1DDC-BBD6-0631-631D235B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61613-2A16-CFA0-DB99-A6646E29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FD84F-BDB9-ABA3-35E3-A1D16DF1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3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DDDE-7361-FAD8-0C3C-354E518E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5FD6B7-4EB3-C425-EEE0-6A1B41CA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77739-7B11-192E-DF33-0171BFF3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8CFAF-80F9-B7DA-8C0E-2E3F77F8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27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C49FB-7E29-E17A-B498-A0C3FDF8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5FF24-44BA-07F1-390F-F1C53FE9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3C8E9-1987-4BD0-9BD2-7400C1F5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58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15E7-3BC7-4604-5E7A-1E81D9B8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FFE05-1B64-DBC9-1932-489289BD8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E5BD5-C99F-D630-2D9B-5A7435924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A4DC0-A314-1C13-4AB9-41EFDBA4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5CACA-CDDF-2E1C-1EA2-B5B1A547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0B711-B8A8-319C-28C7-1A0BEE75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092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1E5AB-6BFC-935B-36BD-A6DE7A95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002A58-CC4A-55EE-239C-31F7601DE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23519-A3A1-0C39-5C09-0550D8746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6DF7E-27BB-20D1-1902-115C80CE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4DBA0-4090-3440-FFB1-57117DAC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5A4C5-7108-8FF7-0F51-CD2C9792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15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0D174-4315-AB9C-5FE4-F30D27D6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CB97B-94D7-C0F6-1618-B0F9FDAFE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C79DE-FA48-D170-5C2C-E631A2FD0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73BD6-5A2F-49B3-9BB0-176FF0C362A5}" type="datetimeFigureOut">
              <a:rPr lang="en-GB" smtClean="0"/>
              <a:t>19/07/2022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E8673-5317-D441-D7E8-1C918C221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E387F-D628-4839-347C-529C127DA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7EC64-1CEE-4E11-AD19-5488D6AE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2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ngcastro.shinyapps.io/multilex-app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ngcastro.github.io/multilex/" TargetMode="External"/><Relationship Id="rId2" Type="http://schemas.openxmlformats.org/officeDocument/2006/relationships/hyperlink" Target="http://wordbank.stanford.edu/)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hyperlink" Target="https://github.com/gongcastro/multilex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D3F456-6778-0C6A-1C4F-7581C81A0B19}"/>
              </a:ext>
            </a:extLst>
          </p:cNvPr>
          <p:cNvSpPr/>
          <p:nvPr/>
        </p:nvSpPr>
        <p:spPr>
          <a:xfrm>
            <a:off x="0" y="1862470"/>
            <a:ext cx="12192000" cy="1437853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5C002-515F-E488-C12A-F58E40025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2" y="1942851"/>
            <a:ext cx="11416392" cy="706121"/>
          </a:xfrm>
        </p:spPr>
        <p:txBody>
          <a:bodyPr>
            <a:no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Estimando curvas de adquisición léxica en la infancia</a:t>
            </a:r>
            <a:endParaRPr lang="en-GB" sz="3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18303-02D7-CBBD-288B-52551FD21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72" y="3924601"/>
            <a:ext cx="3962399" cy="2035074"/>
          </a:xfrm>
        </p:spPr>
        <p:txBody>
          <a:bodyPr>
            <a:normAutofit lnSpcReduction="10000"/>
          </a:bodyPr>
          <a:lstStyle/>
          <a:p>
            <a:pPr algn="l"/>
            <a:r>
              <a:rPr lang="es-ES" sz="2200" dirty="0">
                <a:latin typeface="Bahnschrift" panose="020B0502040204020203" pitchFamily="34" charset="0"/>
              </a:rPr>
              <a:t>Gonzalo Garcia-Castro</a:t>
            </a:r>
            <a:r>
              <a:rPr lang="es-ES" sz="2200" baseline="30000" dirty="0">
                <a:solidFill>
                  <a:srgbClr val="FF7F0E"/>
                </a:solidFill>
                <a:latin typeface="Bahnschrift" panose="020B0502040204020203" pitchFamily="34" charset="0"/>
              </a:rPr>
              <a:t>1</a:t>
            </a:r>
          </a:p>
          <a:p>
            <a:pPr algn="l"/>
            <a:r>
              <a:rPr lang="es-ES" sz="2200" dirty="0">
                <a:latin typeface="Bahnschrift" panose="020B0502040204020203" pitchFamily="34" charset="0"/>
              </a:rPr>
              <a:t>Alicia Franco-Martínez</a:t>
            </a:r>
            <a:r>
              <a:rPr lang="es-ES" sz="2200" baseline="30000" dirty="0">
                <a:solidFill>
                  <a:srgbClr val="FF7F0E"/>
                </a:solidFill>
                <a:latin typeface="Bahnschrift" panose="020B0502040204020203" pitchFamily="34" charset="0"/>
              </a:rPr>
              <a:t>2</a:t>
            </a:r>
            <a:endParaRPr lang="es-ES" sz="2200" dirty="0">
              <a:solidFill>
                <a:srgbClr val="FF7F0E"/>
              </a:solidFill>
              <a:latin typeface="Bahnschrift" panose="020B0502040204020203" pitchFamily="34" charset="0"/>
            </a:endParaRPr>
          </a:p>
          <a:p>
            <a:pPr algn="l"/>
            <a:r>
              <a:rPr lang="es-ES" sz="2200" dirty="0">
                <a:latin typeface="Bahnschrift" panose="020B0502040204020203" pitchFamily="34" charset="0"/>
              </a:rPr>
              <a:t>Cristina Rodríguez-Prada</a:t>
            </a:r>
            <a:r>
              <a:rPr lang="es-ES" sz="2200" baseline="30000" dirty="0">
                <a:solidFill>
                  <a:srgbClr val="FF7F0E"/>
                </a:solidFill>
                <a:latin typeface="Bahnschrift" panose="020B0502040204020203" pitchFamily="34" charset="0"/>
              </a:rPr>
              <a:t>2</a:t>
            </a:r>
            <a:endParaRPr lang="es-ES" sz="2200" dirty="0">
              <a:solidFill>
                <a:srgbClr val="FF7F0E"/>
              </a:solidFill>
              <a:latin typeface="Bahnschrift" panose="020B0502040204020203" pitchFamily="34" charset="0"/>
            </a:endParaRPr>
          </a:p>
          <a:p>
            <a:pPr algn="l"/>
            <a:r>
              <a:rPr lang="es-ES" sz="2200" dirty="0">
                <a:latin typeface="Bahnschrift" panose="020B0502040204020203" pitchFamily="34" charset="0"/>
              </a:rPr>
              <a:t>Ignacio Castillejo</a:t>
            </a:r>
            <a:r>
              <a:rPr lang="es-ES" sz="2200" baseline="30000" dirty="0">
                <a:solidFill>
                  <a:srgbClr val="FF7F0E"/>
                </a:solidFill>
                <a:latin typeface="Bahnschrift" panose="020B0502040204020203" pitchFamily="34" charset="0"/>
              </a:rPr>
              <a:t>2</a:t>
            </a:r>
            <a:endParaRPr lang="es-ES" sz="2200" dirty="0">
              <a:solidFill>
                <a:srgbClr val="FF7F0E"/>
              </a:solidFill>
              <a:latin typeface="Bahnschrift" panose="020B0502040204020203" pitchFamily="34" charset="0"/>
            </a:endParaRPr>
          </a:p>
          <a:p>
            <a:pPr algn="l"/>
            <a:r>
              <a:rPr lang="es-ES" sz="2200" dirty="0">
                <a:latin typeface="Bahnschrift" panose="020B0502040204020203" pitchFamily="34" charset="0"/>
              </a:rPr>
              <a:t>Núria Sebastian-Galles</a:t>
            </a:r>
            <a:r>
              <a:rPr lang="es-ES" sz="2200" baseline="30000" dirty="0">
                <a:solidFill>
                  <a:srgbClr val="FF7F0E"/>
                </a:solidFill>
                <a:latin typeface="Bahnschrift" panose="020B0502040204020203" pitchFamily="34" charset="0"/>
              </a:rPr>
              <a:t>1</a:t>
            </a:r>
          </a:p>
          <a:p>
            <a:pPr algn="l"/>
            <a:endParaRPr lang="en-GB" sz="2000" dirty="0"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69EB0-C964-9244-A063-0342C8155602}"/>
              </a:ext>
            </a:extLst>
          </p:cNvPr>
          <p:cNvSpPr txBox="1"/>
          <p:nvPr/>
        </p:nvSpPr>
        <p:spPr>
          <a:xfrm>
            <a:off x="478972" y="2646780"/>
            <a:ext cx="4094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Bahnschrift" panose="020B0502040204020203" pitchFamily="34" charset="0"/>
              </a:rPr>
              <a:t>Un modelo Bayesiano de TRI</a:t>
            </a:r>
            <a:endParaRPr lang="en-GB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76D812-E2F7-E231-0A87-4CBB70E00ED2}"/>
              </a:ext>
            </a:extLst>
          </p:cNvPr>
          <p:cNvGrpSpPr/>
          <p:nvPr/>
        </p:nvGrpSpPr>
        <p:grpSpPr>
          <a:xfrm>
            <a:off x="2921572" y="3870819"/>
            <a:ext cx="2845080" cy="1589202"/>
            <a:chOff x="2921572" y="4238466"/>
            <a:chExt cx="2845080" cy="15892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8E4159-962E-3984-45C5-4420CFB72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072" b="2663"/>
            <a:stretch/>
          </p:blipFill>
          <p:spPr>
            <a:xfrm>
              <a:off x="3655757" y="4672037"/>
              <a:ext cx="302395" cy="379789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8A3F70-0A3D-A9C0-2C36-6AA4265ABD5F}"/>
                </a:ext>
              </a:extLst>
            </p:cNvPr>
            <p:cNvGrpSpPr/>
            <p:nvPr/>
          </p:nvGrpSpPr>
          <p:grpSpPr>
            <a:xfrm>
              <a:off x="2921572" y="4238466"/>
              <a:ext cx="2845080" cy="1589202"/>
              <a:chOff x="2921572" y="4238466"/>
              <a:chExt cx="2845080" cy="15892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CFC6C1-93ED-0448-E243-549D7949CD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581" b="-691"/>
              <a:stretch/>
            </p:blipFill>
            <p:spPr>
              <a:xfrm>
                <a:off x="3670330" y="4248582"/>
                <a:ext cx="614826" cy="39287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8C1A9BA-96FD-8B52-4423-D334403138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72" b="2663"/>
              <a:stretch/>
            </p:blipFill>
            <p:spPr>
              <a:xfrm>
                <a:off x="3987779" y="5051826"/>
                <a:ext cx="302395" cy="37978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9965468-0EE7-69BD-6008-09A3219F15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072" b="2663"/>
              <a:stretch/>
            </p:blipFill>
            <p:spPr>
              <a:xfrm>
                <a:off x="2921572" y="5447879"/>
                <a:ext cx="302395" cy="37978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0F428A-8E51-D078-E288-0DC59D2FDF71}"/>
                  </a:ext>
                </a:extLst>
              </p:cNvPr>
              <p:cNvSpPr txBox="1"/>
              <p:nvPr/>
            </p:nvSpPr>
            <p:spPr>
              <a:xfrm>
                <a:off x="4342042" y="4238466"/>
                <a:ext cx="11128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bg1">
                        <a:lumMod val="50000"/>
                      </a:schemeClr>
                    </a:solidFill>
                    <a:latin typeface="Bahnschrift Light SemiCondensed" panose="020B0502040204020203" pitchFamily="34" charset="0"/>
                  </a:rPr>
                  <a:t>@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Bahnschrift Light SemiCondensed" panose="020B0502040204020203" pitchFamily="34" charset="0"/>
                  </a:rPr>
                  <a:t>gongcastro</a:t>
                </a: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SemiCondensed" panose="020B0502040204020203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3892D5-E343-EA9D-189A-152AC524E305}"/>
                  </a:ext>
                </a:extLst>
              </p:cNvPr>
              <p:cNvSpPr txBox="1"/>
              <p:nvPr/>
            </p:nvSpPr>
            <p:spPr>
              <a:xfrm>
                <a:off x="3977743" y="4668491"/>
                <a:ext cx="14622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bg1">
                        <a:lumMod val="50000"/>
                      </a:schemeClr>
                    </a:solidFill>
                    <a:latin typeface="Bahnschrift Light SemiCondensed" panose="020B0502040204020203" pitchFamily="34" charset="0"/>
                  </a:rPr>
                  <a:t>@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Bahnschrift Light SemiCondensed" panose="020B0502040204020203" pitchFamily="34" charset="0"/>
                  </a:rPr>
                  <a:t>AliciaFrancoXVE</a:t>
                </a: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SemiCondensed" panose="020B05020402040202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4EAAE8-BE69-DE5B-2226-AB52C6AABCCA}"/>
                  </a:ext>
                </a:extLst>
              </p:cNvPr>
              <p:cNvSpPr txBox="1"/>
              <p:nvPr/>
            </p:nvSpPr>
            <p:spPr>
              <a:xfrm>
                <a:off x="4285156" y="5046310"/>
                <a:ext cx="14814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bg1">
                        <a:lumMod val="50000"/>
                      </a:schemeClr>
                    </a:solidFill>
                    <a:latin typeface="Bahnschrift Light SemiCondensed" panose="020B0502040204020203" pitchFamily="34" charset="0"/>
                  </a:rPr>
                  <a:t>@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Bahnschrift Light SemiCondensed" panose="020B0502040204020203" pitchFamily="34" charset="0"/>
                  </a:rPr>
                  <a:t>crodriguezprada</a:t>
                </a: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SemiCondensed" panose="020B0502040204020203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6C3B64-BD97-5566-A06E-89AC20E316C0}"/>
                  </a:ext>
                </a:extLst>
              </p:cNvPr>
              <p:cNvSpPr txBox="1"/>
              <p:nvPr/>
            </p:nvSpPr>
            <p:spPr>
              <a:xfrm>
                <a:off x="3258236" y="5447879"/>
                <a:ext cx="1194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chemeClr val="bg1">
                        <a:lumMod val="50000"/>
                      </a:schemeClr>
                    </a:solidFill>
                    <a:latin typeface="Bahnschrift Light SemiCondensed" panose="020B0502040204020203" pitchFamily="34" charset="0"/>
                  </a:rPr>
                  <a:t>@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Bahnschrift Light SemiCondensed" panose="020B0502040204020203" pitchFamily="34" charset="0"/>
                  </a:rPr>
                  <a:t>IndaloNacho</a:t>
                </a: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Bahnschrift Light SemiCondensed" panose="020B0502040204020203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68D177-17E6-A916-11C9-2795DFE41E20}"/>
              </a:ext>
            </a:extLst>
          </p:cNvPr>
          <p:cNvGrpSpPr/>
          <p:nvPr/>
        </p:nvGrpSpPr>
        <p:grpSpPr>
          <a:xfrm>
            <a:off x="8919055" y="3410146"/>
            <a:ext cx="2867324" cy="1016019"/>
            <a:chOff x="8919055" y="3429000"/>
            <a:chExt cx="2867324" cy="10160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EF4D447-DBFA-5FB6-13D8-50809D39F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9268513" y="3567119"/>
              <a:ext cx="2517866" cy="877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0CB16B-2BC3-4CF7-544D-B7D247E79DAA}"/>
                </a:ext>
              </a:extLst>
            </p:cNvPr>
            <p:cNvSpPr txBox="1"/>
            <p:nvPr/>
          </p:nvSpPr>
          <p:spPr>
            <a:xfrm>
              <a:off x="8919055" y="3429000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FF7F0E"/>
                  </a:solidFill>
                  <a:latin typeface="Bahnschrift Light SemiCondensed" panose="020B0502040204020203" pitchFamily="34" charset="0"/>
                </a:rPr>
                <a:t>1</a:t>
              </a:r>
              <a:endParaRPr lang="en-GB" dirty="0">
                <a:solidFill>
                  <a:srgbClr val="FF7F0E"/>
                </a:solidFill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D8030-FB7E-2B27-0896-8D632FD968FC}"/>
              </a:ext>
            </a:extLst>
          </p:cNvPr>
          <p:cNvGrpSpPr/>
          <p:nvPr/>
        </p:nvGrpSpPr>
        <p:grpSpPr>
          <a:xfrm>
            <a:off x="8919055" y="4510799"/>
            <a:ext cx="2553233" cy="1367913"/>
            <a:chOff x="8919055" y="4976268"/>
            <a:chExt cx="2553233" cy="13679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C34A91-BBBB-01D0-7DFE-0608016C3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428" y="5200198"/>
              <a:ext cx="2201860" cy="11439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7293C4-4301-7567-F886-585031682904}"/>
                </a:ext>
              </a:extLst>
            </p:cNvPr>
            <p:cNvSpPr txBox="1"/>
            <p:nvPr/>
          </p:nvSpPr>
          <p:spPr>
            <a:xfrm>
              <a:off x="8919055" y="497626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FF7F0E"/>
                  </a:solidFill>
                  <a:latin typeface="Bahnschrift Light SemiCondensed" panose="020B0502040204020203" pitchFamily="34" charset="0"/>
                </a:rPr>
                <a:t>2</a:t>
              </a:r>
              <a:endParaRPr lang="en-GB" dirty="0">
                <a:solidFill>
                  <a:srgbClr val="FF7F0E"/>
                </a:solidFill>
                <a:latin typeface="Bahnschrift Light SemiCondensed" panose="020B0502040204020203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73C667-32A8-33C4-542F-C82E73632FF6}"/>
              </a:ext>
            </a:extLst>
          </p:cNvPr>
          <p:cNvSpPr txBox="1"/>
          <p:nvPr/>
        </p:nvSpPr>
        <p:spPr>
          <a:xfrm>
            <a:off x="9290372" y="317180"/>
            <a:ext cx="2901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gonzalo.garciadecastro@upf.edu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6A488D-0215-F07B-8A09-6ED447276295}"/>
              </a:ext>
            </a:extLst>
          </p:cNvPr>
          <p:cNvSpPr txBox="1"/>
          <p:nvPr/>
        </p:nvSpPr>
        <p:spPr>
          <a:xfrm>
            <a:off x="10973777" y="861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21/07/2022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2D299F-AFA3-4D2B-D7CA-C00A81B8A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22" y="473751"/>
            <a:ext cx="2969491" cy="1009627"/>
          </a:xfrm>
          <a:prstGeom prst="rect">
            <a:avLst/>
          </a:prstGeom>
        </p:spPr>
      </p:pic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914A077E-338A-115F-D571-D2284C54B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60" y="211130"/>
            <a:ext cx="1403398" cy="14033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08F5FD-C34D-64B1-4475-93C4C02E38BA}"/>
              </a:ext>
            </a:extLst>
          </p:cNvPr>
          <p:cNvSpPr txBox="1"/>
          <p:nvPr/>
        </p:nvSpPr>
        <p:spPr>
          <a:xfrm>
            <a:off x="1729385" y="891530"/>
            <a:ext cx="192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Bahnschrift SemiCondensed" panose="020B0502040204020203" pitchFamily="34" charset="0"/>
              </a:rPr>
              <a:t>Código</a:t>
            </a:r>
          </a:p>
          <a:p>
            <a:r>
              <a:rPr lang="es-ES" sz="1200" dirty="0">
                <a:latin typeface="Bahnschrift SemiCondensed" panose="020B0502040204020203" pitchFamily="34" charset="0"/>
              </a:rPr>
              <a:t>Figuras</a:t>
            </a:r>
          </a:p>
          <a:p>
            <a:r>
              <a:rPr lang="es-ES" sz="1200" dirty="0">
                <a:latin typeface="Bahnschrift SemiCondensed" panose="020B0502040204020203" pitchFamily="34" charset="0"/>
              </a:rPr>
              <a:t>Cosas que he olvidado decir</a:t>
            </a:r>
            <a:endParaRPr lang="en-GB" sz="12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86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B38076-213C-2EAF-F78C-2648D2FE51C4}"/>
              </a:ext>
            </a:extLst>
          </p:cNvPr>
          <p:cNvSpPr txBox="1">
            <a:spLocks/>
          </p:cNvSpPr>
          <p:nvPr/>
        </p:nvSpPr>
        <p:spPr>
          <a:xfrm>
            <a:off x="479982" y="250208"/>
            <a:ext cx="10515600" cy="76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Bahnschrift" panose="020B0502040204020203" pitchFamily="34" charset="0"/>
              </a:rPr>
              <a:t>Respuestas observadas</a:t>
            </a:r>
            <a:endParaRPr lang="en-GB" dirty="0">
              <a:latin typeface="Bahnschrift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CFC174-219F-6998-8306-3DFF3E183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63" y="1102981"/>
            <a:ext cx="9158757" cy="5504811"/>
          </a:xfrm>
        </p:spPr>
      </p:pic>
    </p:spTree>
    <p:extLst>
      <p:ext uri="{BB962C8B-B14F-4D97-AF65-F5344CB8AC3E}">
        <p14:creationId xmlns:p14="http://schemas.microsoft.com/office/powerpoint/2010/main" val="312817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5ED62A-923B-BA77-1EFC-EA19DADC6FEE}"/>
              </a:ext>
            </a:extLst>
          </p:cNvPr>
          <p:cNvSpPr txBox="1">
            <a:spLocks/>
          </p:cNvSpPr>
          <p:nvPr/>
        </p:nvSpPr>
        <p:spPr>
          <a:xfrm>
            <a:off x="479982" y="250208"/>
            <a:ext cx="10515600" cy="76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93CDE2-A61D-B730-22AE-D6AE8B024513}"/>
              </a:ext>
            </a:extLst>
          </p:cNvPr>
          <p:cNvSpPr txBox="1">
            <a:spLocks/>
          </p:cNvSpPr>
          <p:nvPr/>
        </p:nvSpPr>
        <p:spPr>
          <a:xfrm>
            <a:off x="632382" y="402608"/>
            <a:ext cx="10515600" cy="76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Bahnschrift" panose="020B0502040204020203" pitchFamily="34" charset="0"/>
              </a:rPr>
              <a:t>Distribución posterior</a:t>
            </a:r>
            <a:endParaRPr lang="en-GB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BD220-98DC-F143-A25F-02084ABE7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54" y="1121488"/>
            <a:ext cx="9544255" cy="57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8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F4152E73-94E5-854B-DEEF-E2C144CEA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5" y="216816"/>
            <a:ext cx="10931888" cy="6559133"/>
          </a:xfrm>
        </p:spPr>
      </p:pic>
    </p:spTree>
    <p:extLst>
      <p:ext uri="{BB962C8B-B14F-4D97-AF65-F5344CB8AC3E}">
        <p14:creationId xmlns:p14="http://schemas.microsoft.com/office/powerpoint/2010/main" val="1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866DC05-40F5-E538-788E-8B8C00F67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5" y="505487"/>
            <a:ext cx="11694050" cy="5847025"/>
          </a:xfrm>
        </p:spPr>
      </p:pic>
    </p:spTree>
    <p:extLst>
      <p:ext uri="{BB962C8B-B14F-4D97-AF65-F5344CB8AC3E}">
        <p14:creationId xmlns:p14="http://schemas.microsoft.com/office/powerpoint/2010/main" val="1957194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C9F1FE3-2D8B-9FA3-0DE5-634A20CEF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0" y="478410"/>
            <a:ext cx="11802360" cy="5901180"/>
          </a:xfrm>
        </p:spPr>
      </p:pic>
    </p:spTree>
    <p:extLst>
      <p:ext uri="{BB962C8B-B14F-4D97-AF65-F5344CB8AC3E}">
        <p14:creationId xmlns:p14="http://schemas.microsoft.com/office/powerpoint/2010/main" val="1366985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84B6DD6-39E9-0A23-5141-25602507F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86" y="519243"/>
            <a:ext cx="11639028" cy="5819514"/>
          </a:xfrm>
        </p:spPr>
      </p:pic>
    </p:spTree>
    <p:extLst>
      <p:ext uri="{BB962C8B-B14F-4D97-AF65-F5344CB8AC3E}">
        <p14:creationId xmlns:p14="http://schemas.microsoft.com/office/powerpoint/2010/main" val="136907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2BA0F9-7A2C-FD28-74E4-85C59FFE3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8" y="547524"/>
            <a:ext cx="11525904" cy="5762952"/>
          </a:xfrm>
        </p:spPr>
      </p:pic>
    </p:spTree>
    <p:extLst>
      <p:ext uri="{BB962C8B-B14F-4D97-AF65-F5344CB8AC3E}">
        <p14:creationId xmlns:p14="http://schemas.microsoft.com/office/powerpoint/2010/main" val="240244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C282-0B99-1FAC-076E-4CE082177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82" y="1354284"/>
            <a:ext cx="8286946" cy="2755802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Bahnschrift Light SemiCondensed" panose="020B0502040204020203" pitchFamily="34" charset="0"/>
              </a:rPr>
              <a:t>Modelo, estimaciones y predicciones útiles</a:t>
            </a:r>
          </a:p>
          <a:p>
            <a:pPr marL="0" indent="0">
              <a:buNone/>
            </a:pPr>
            <a:r>
              <a:rPr lang="es-ES" dirty="0">
                <a:latin typeface="Bahnschrift Light SemiCondensed" panose="020B0502040204020203" pitchFamily="34" charset="0"/>
              </a:rPr>
              <a:t>Muestra relativamente limitada (SES)</a:t>
            </a:r>
          </a:p>
          <a:p>
            <a:pPr marL="0" indent="0">
              <a:buNone/>
            </a:pPr>
            <a:r>
              <a:rPr lang="es-ES" dirty="0">
                <a:latin typeface="Bahnschrift Light SemiCondensed" panose="020B0502040204020203" pitchFamily="34" charset="0"/>
              </a:rPr>
              <a:t>Futuros pasos:</a:t>
            </a:r>
          </a:p>
          <a:p>
            <a:r>
              <a:rPr lang="es-ES" dirty="0">
                <a:latin typeface="Bahnschrift Light SemiCondensed" panose="020B0502040204020203" pitchFamily="34" charset="0"/>
              </a:rPr>
              <a:t>Incrementar tamaño de muestra (y  representatividad)</a:t>
            </a:r>
          </a:p>
          <a:p>
            <a:r>
              <a:rPr lang="es-ES" dirty="0">
                <a:latin typeface="Bahnschrift Light SemiCondensed" panose="020B0502040204020203" pitchFamily="34" charset="0"/>
              </a:rPr>
              <a:t>Poner a prueba modelos de crecimiento de vocabulario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265095-9D20-1DC1-0131-7D41412EFD3E}"/>
              </a:ext>
            </a:extLst>
          </p:cNvPr>
          <p:cNvSpPr txBox="1">
            <a:spLocks/>
          </p:cNvSpPr>
          <p:nvPr/>
        </p:nvSpPr>
        <p:spPr>
          <a:xfrm>
            <a:off x="479982" y="250208"/>
            <a:ext cx="10515600" cy="76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Bahnschrift" panose="020B0502040204020203" pitchFamily="34" charset="0"/>
              </a:rPr>
              <a:t>Conclusiones</a:t>
            </a:r>
            <a:endParaRPr lang="en-GB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73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U100732\Dropbox\Guarderia\Presentación\Fotos\IMG_26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2799" y="1438264"/>
            <a:ext cx="1456946" cy="25922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 descr="C:\Users\U100732\Desktop\Presentación\Fotos\erik_v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007" y="1438264"/>
            <a:ext cx="2828696" cy="25922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2" name="Picture 4" descr="C:\Users\U100732\Dropbox\Guarderia\Presentación\Fotos\Familia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2839" y="1798304"/>
            <a:ext cx="3168352" cy="2376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20090612 Cris baus (67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6896" y="4390593"/>
            <a:ext cx="2261051" cy="1474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IMG_14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8543" y="1222240"/>
            <a:ext cx="3240360" cy="18516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C:\Users\U100732\Desktop\Guarderia\Presentación\Fotos\12795152_1085097841510883_5981573680795880781_o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0551" y="3094448"/>
            <a:ext cx="3600000" cy="27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C:\Users\U100732\Desktop\Presentación\Fotos\Cinta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31152" y="1870312"/>
            <a:ext cx="2808311" cy="37444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Content Placeholder 3" descr="IMG_1416.jpg"/>
          <p:cNvPicPr>
            <a:picLocks noGrp="1" noChangeAspect="1"/>
          </p:cNvPicPr>
          <p:nvPr>
            <p:ph idx="1"/>
          </p:nvPr>
        </p:nvPicPr>
        <p:blipFill>
          <a:blip r:embed="rId10" cstate="print"/>
          <a:stretch>
            <a:fillRect/>
          </a:stretch>
        </p:blipFill>
        <p:spPr>
          <a:xfrm>
            <a:off x="3059455" y="3073874"/>
            <a:ext cx="2261051" cy="27736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0" name="Picture 2" descr="C:\Users\U100732\Dropbox\Guarderia\Presentación\Fotos\Familia_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41593" y="2230352"/>
            <a:ext cx="4937422" cy="30689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F3BE12-7578-85DD-A11A-869E42340F02}"/>
              </a:ext>
            </a:extLst>
          </p:cNvPr>
          <p:cNvSpPr txBox="1"/>
          <p:nvPr/>
        </p:nvSpPr>
        <p:spPr>
          <a:xfrm>
            <a:off x="3260554" y="1263066"/>
            <a:ext cx="35253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b="1" dirty="0">
                <a:latin typeface="Bahnschrift" panose="020B0502040204020203" pitchFamily="34" charset="0"/>
              </a:rPr>
              <a:t>¡Gracias!</a:t>
            </a:r>
            <a:endParaRPr lang="en-GB" sz="6600" b="1" dirty="0"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ED65D-CDD5-7398-FE44-7165E15D8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>
          <a:xfrm>
            <a:off x="413277" y="5140654"/>
            <a:ext cx="1982657" cy="1200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493B4-BDA2-BB20-9BC1-943FBC5F3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3" y="4036981"/>
            <a:ext cx="2301323" cy="806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79686-F08C-D664-AFA2-2018BE1C2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168" y="407461"/>
            <a:ext cx="4028718" cy="3021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640C9D-36A7-2B2E-41EB-1E039851B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8" y="689025"/>
            <a:ext cx="2264427" cy="697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0B2141-3478-79CE-20F7-5B95E8596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12" y="3629884"/>
            <a:ext cx="6369774" cy="3021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B73A0A-5673-61C9-470E-2705807A35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9" y="1499005"/>
            <a:ext cx="2513940" cy="6361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C43DCF-696D-DE24-75DA-D1FD11ECD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1" y="2312088"/>
            <a:ext cx="2260326" cy="15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7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E0D6-7AE7-6DAE-DAB4-0FCC72BB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065" y="4837886"/>
            <a:ext cx="5564958" cy="1668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Bahnschrift" panose="020B0502040204020203" pitchFamily="34" charset="0"/>
              </a:rPr>
              <a:t>Edad de adquisición</a:t>
            </a:r>
            <a:r>
              <a:rPr lang="es-ES" dirty="0">
                <a:latin typeface="Bahnschrift Light SemiCondensed" panose="020B0502040204020203" pitchFamily="34" charset="0"/>
              </a:rPr>
              <a:t>: edad en la que una proporción umbral de la población de interés conoce o produce una palabra (</a:t>
            </a:r>
            <a:r>
              <a:rPr lang="es-ES" dirty="0" err="1">
                <a:latin typeface="Bahnschrift Light SemiCondensed" panose="020B0502040204020203" pitchFamily="34" charset="0"/>
              </a:rPr>
              <a:t>e.j</a:t>
            </a:r>
            <a:r>
              <a:rPr lang="es-ES" dirty="0">
                <a:latin typeface="Bahnschrift Light SemiCondensed" panose="020B0502040204020203" pitchFamily="34" charset="0"/>
              </a:rPr>
              <a:t>., 50%, 2 años)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ED0C60-7CC9-18C1-E8A0-39346A009FEE}"/>
              </a:ext>
            </a:extLst>
          </p:cNvPr>
          <p:cNvGrpSpPr/>
          <p:nvPr/>
        </p:nvGrpSpPr>
        <p:grpSpPr>
          <a:xfrm>
            <a:off x="455475" y="4837886"/>
            <a:ext cx="5715939" cy="1668544"/>
            <a:chOff x="0" y="539263"/>
            <a:chExt cx="6221691" cy="1668544"/>
          </a:xfrm>
          <a:solidFill>
            <a:srgbClr val="FF7F0E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5449BE-1D03-7F3B-4F9F-01CA554EE600}"/>
                </a:ext>
              </a:extLst>
            </p:cNvPr>
            <p:cNvSpPr/>
            <p:nvPr/>
          </p:nvSpPr>
          <p:spPr>
            <a:xfrm>
              <a:off x="0" y="539263"/>
              <a:ext cx="6221691" cy="16685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2D5194-660C-1582-EA80-A0334080FA8B}"/>
                </a:ext>
              </a:extLst>
            </p:cNvPr>
            <p:cNvSpPr txBox="1"/>
            <p:nvPr/>
          </p:nvSpPr>
          <p:spPr>
            <a:xfrm>
              <a:off x="351199" y="681038"/>
              <a:ext cx="5744801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Bahnschrift Light SemiCondensed" panose="020B0502040204020203" pitchFamily="34" charset="0"/>
                </a:rPr>
                <a:t>Estimar la edad de adquisición de palabras en catalán y castellano en el Área Metropolitana de Barcelona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75E43CF-6CDA-DF75-BC08-C086E0E10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00" y="311829"/>
            <a:ext cx="5564958" cy="41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5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838B29C9-12F4-F62C-EFB4-5A2ED010E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7" y="74777"/>
            <a:ext cx="3073137" cy="3073137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DFDEC0C4-52AC-4338-325C-CF889A43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491" y="3066661"/>
            <a:ext cx="3558619" cy="35586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041C0DE-92FA-4E59-436B-4ADC53961D0D}"/>
              </a:ext>
            </a:extLst>
          </p:cNvPr>
          <p:cNvGrpSpPr/>
          <p:nvPr/>
        </p:nvGrpSpPr>
        <p:grpSpPr>
          <a:xfrm>
            <a:off x="3219773" y="163144"/>
            <a:ext cx="8676854" cy="2903779"/>
            <a:chOff x="3817856" y="232720"/>
            <a:chExt cx="12351726" cy="29037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787409-F179-0598-6117-E71A09F71914}"/>
                </a:ext>
              </a:extLst>
            </p:cNvPr>
            <p:cNvSpPr txBox="1"/>
            <p:nvPr/>
          </p:nvSpPr>
          <p:spPr>
            <a:xfrm>
              <a:off x="5146196" y="274177"/>
              <a:ext cx="1102338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Bahnschrift SemiCondensed" panose="020B0502040204020203" pitchFamily="34" charset="0"/>
                </a:rPr>
                <a:t>Código</a:t>
              </a:r>
            </a:p>
            <a:p>
              <a:r>
                <a:rPr lang="es-ES" sz="3600" dirty="0">
                  <a:latin typeface="Bahnschrift SemiCondensed" panose="020B0502040204020203" pitchFamily="34" charset="0"/>
                </a:rPr>
                <a:t>Figuras</a:t>
              </a:r>
            </a:p>
            <a:p>
              <a:r>
                <a:rPr lang="es-ES" sz="3600" dirty="0">
                  <a:latin typeface="Bahnschrift SemiCondensed" panose="020B0502040204020203" pitchFamily="34" charset="0"/>
                </a:rPr>
                <a:t>Cosas que he olvidado decir</a:t>
              </a:r>
            </a:p>
            <a:p>
              <a:r>
                <a:rPr lang="es-ES" sz="3600" dirty="0">
                  <a:latin typeface="Bahnschrift SemiCondensed" panose="020B0502040204020203" pitchFamily="34" charset="0"/>
                </a:rPr>
                <a:t>Cosas que he ocultado deliberadamente</a:t>
              </a:r>
              <a:endParaRPr lang="en-GB" sz="3600" dirty="0">
                <a:latin typeface="Bahnschrift SemiCondensed" panose="020B0502040204020203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757BEF-5D05-9FBD-EFA5-303A5FB15440}"/>
                </a:ext>
              </a:extLst>
            </p:cNvPr>
            <p:cNvGrpSpPr/>
            <p:nvPr/>
          </p:nvGrpSpPr>
          <p:grpSpPr>
            <a:xfrm>
              <a:off x="3817856" y="232720"/>
              <a:ext cx="1121630" cy="2349781"/>
              <a:chOff x="3817856" y="232720"/>
              <a:chExt cx="1121630" cy="234978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E65D541-B31B-7037-6C7F-1206EF8A69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9486" y="232720"/>
                <a:ext cx="0" cy="2349781"/>
              </a:xfrm>
              <a:prstGeom prst="line">
                <a:avLst/>
              </a:prstGeom>
              <a:ln w="57150">
                <a:solidFill>
                  <a:srgbClr val="FF7F0E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FFBD1B8-9F8D-9E28-07A4-0B7F4575CD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7856" y="1109883"/>
                <a:ext cx="1117114" cy="0"/>
              </a:xfrm>
              <a:prstGeom prst="straightConnector1">
                <a:avLst/>
              </a:prstGeom>
              <a:ln w="57150">
                <a:solidFill>
                  <a:srgbClr val="FF7F0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08BE94-B05B-C1E7-477F-B195C582FC8D}"/>
              </a:ext>
            </a:extLst>
          </p:cNvPr>
          <p:cNvGrpSpPr/>
          <p:nvPr/>
        </p:nvGrpSpPr>
        <p:grpSpPr>
          <a:xfrm rot="10800000">
            <a:off x="7513163" y="3327661"/>
            <a:ext cx="509506" cy="2780017"/>
            <a:chOff x="3817856" y="232720"/>
            <a:chExt cx="2278144" cy="183724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438D63D-FF50-BFD0-A933-DEF5AF5C7C97}"/>
                </a:ext>
              </a:extLst>
            </p:cNvPr>
            <p:cNvCxnSpPr/>
            <p:nvPr/>
          </p:nvCxnSpPr>
          <p:spPr>
            <a:xfrm>
              <a:off x="6096000" y="232720"/>
              <a:ext cx="0" cy="1837240"/>
            </a:xfrm>
            <a:prstGeom prst="line">
              <a:avLst/>
            </a:prstGeom>
            <a:ln w="57150">
              <a:solidFill>
                <a:srgbClr val="FF7F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9ABB26-7C44-0AAB-6F2D-941F29E06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7856" y="1109883"/>
              <a:ext cx="2278144" cy="0"/>
            </a:xfrm>
            <a:prstGeom prst="straightConnector1">
              <a:avLst/>
            </a:prstGeom>
            <a:ln w="57150">
              <a:solidFill>
                <a:srgbClr val="FF7F0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E27DD6-BE79-A634-5557-E44AB92BA109}"/>
              </a:ext>
            </a:extLst>
          </p:cNvPr>
          <p:cNvGrpSpPr/>
          <p:nvPr/>
        </p:nvGrpSpPr>
        <p:grpSpPr>
          <a:xfrm>
            <a:off x="308422" y="3136237"/>
            <a:ext cx="6749621" cy="3558619"/>
            <a:chOff x="401477" y="4069886"/>
            <a:chExt cx="5364762" cy="2525391"/>
          </a:xfrm>
        </p:grpSpPr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EE86422C-9A9A-182E-3F29-0F14C5D96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77" y="4069886"/>
              <a:ext cx="3939610" cy="2525391"/>
            </a:xfrm>
            <a:prstGeom prst="rect">
              <a:avLst/>
            </a:prstGeom>
          </p:spPr>
        </p:pic>
        <p:pic>
          <p:nvPicPr>
            <p:cNvPr id="22" name="Picture 21" descr="A picture containing text, sign, businesscard, vector graphics&#10;&#10;Description automatically generated">
              <a:extLst>
                <a:ext uri="{FF2B5EF4-FFF2-40B4-BE49-F238E27FC236}">
                  <a16:creationId xmlns:a16="http://schemas.microsoft.com/office/drawing/2014/main" id="{C8520A3B-DA23-9428-9CCE-1B7C1B10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330" y="4768927"/>
              <a:ext cx="905909" cy="84646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B703B49-B8D2-E8EF-4A21-E0137848D122}"/>
              </a:ext>
            </a:extLst>
          </p:cNvPr>
          <p:cNvSpPr txBox="1"/>
          <p:nvPr/>
        </p:nvSpPr>
        <p:spPr>
          <a:xfrm>
            <a:off x="5350824" y="3327661"/>
            <a:ext cx="211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600" dirty="0" err="1">
                <a:latin typeface="Bahnschrift SemiCondensed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Shiny</a:t>
            </a:r>
            <a:r>
              <a:rPr lang="es-ES" sz="3600" dirty="0">
                <a:latin typeface="Bahnschrift SemiCondensed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</a:t>
            </a:r>
            <a:endParaRPr lang="en-GB" sz="3600" dirty="0">
              <a:latin typeface="Bahnschrift SemiCondensed" panose="020B0502040204020203" pitchFamily="34" charset="0"/>
            </a:endParaRPr>
          </a:p>
        </p:txBody>
      </p:sp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62BC7B94-7FC0-6EFF-8572-021DA4FF9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89" y="258388"/>
            <a:ext cx="1040307" cy="10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42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0B77E-C2D0-54D1-E2B7-E7D12448C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2" y="117909"/>
            <a:ext cx="10185735" cy="66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5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F92EA71-7214-A854-1349-9AFAC98F0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41" y="201902"/>
            <a:ext cx="10738318" cy="64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2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8ADA312-0475-CF3A-7ED7-AB62ACAE5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46" y="589653"/>
            <a:ext cx="10429107" cy="62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4CA41-FB32-1832-2A58-F6A1106AC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23703"/>
            <a:ext cx="6194428" cy="823912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s-ES" sz="3200" b="0" dirty="0">
                <a:latin typeface="Bahnschrift" panose="020B0502040204020203" pitchFamily="34" charset="0"/>
              </a:rPr>
              <a:t>MB-CDI </a:t>
            </a:r>
            <a:r>
              <a:rPr lang="es-ES" sz="2000" b="0" dirty="0">
                <a:latin typeface="Bahnschrift" panose="020B0502040204020203" pitchFamily="34" charset="0"/>
              </a:rPr>
              <a:t>(</a:t>
            </a:r>
            <a:r>
              <a:rPr lang="es-ES" sz="2000" b="0" dirty="0" err="1">
                <a:latin typeface="Bahnschrift" panose="020B0502040204020203" pitchFamily="34" charset="0"/>
              </a:rPr>
              <a:t>Fenson</a:t>
            </a:r>
            <a:r>
              <a:rPr lang="es-ES" sz="2000" b="0" dirty="0">
                <a:latin typeface="Bahnschrift" panose="020B0502040204020203" pitchFamily="34" charset="0"/>
              </a:rPr>
              <a:t> et al. , 1994)</a:t>
            </a:r>
            <a:endParaRPr lang="en-GB" sz="3200" b="0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F10E-AAB8-4E43-F85D-41B62BD5D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823" y="1586706"/>
            <a:ext cx="5648781" cy="38431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Bahnschrift" panose="020B0502040204020203" pitchFamily="34" charset="0"/>
              </a:rPr>
              <a:t>Desarrollo </a:t>
            </a:r>
            <a:r>
              <a:rPr lang="en-GB" sz="2400" dirty="0" err="1">
                <a:latin typeface="Bahnschrift" panose="020B0502040204020203" pitchFamily="34" charset="0"/>
              </a:rPr>
              <a:t>comunicativo</a:t>
            </a:r>
            <a:r>
              <a:rPr lang="en-GB" sz="2400" dirty="0">
                <a:latin typeface="Bahnschrift" panose="020B0502040204020203" pitchFamily="34" charset="0"/>
              </a:rPr>
              <a:t> </a:t>
            </a:r>
            <a:r>
              <a:rPr lang="en-GB" sz="2400" dirty="0">
                <a:latin typeface="Bahnschrift Light SemiCondensed" panose="020B0502040204020203" pitchFamily="34" charset="0"/>
              </a:rPr>
              <a:t>(10-32 meses)</a:t>
            </a:r>
          </a:p>
          <a:p>
            <a:pPr marL="0" indent="0">
              <a:buNone/>
            </a:pPr>
            <a:r>
              <a:rPr lang="en-GB" sz="2400" dirty="0" err="1">
                <a:latin typeface="Bahnschrift Light SemiCondensed" panose="020B0502040204020203" pitchFamily="34" charset="0"/>
              </a:rPr>
              <a:t>Cumplimentado</a:t>
            </a:r>
            <a:r>
              <a:rPr lang="en-GB" sz="2400" dirty="0">
                <a:latin typeface="Bahnschrift Light SemiCondensed" panose="020B0502040204020203" pitchFamily="34" charset="0"/>
              </a:rPr>
              <a:t> </a:t>
            </a:r>
            <a:r>
              <a:rPr lang="en-GB" sz="2400" dirty="0" err="1">
                <a:latin typeface="Bahnschrift Light SemiCondensed" panose="020B0502040204020203" pitchFamily="34" charset="0"/>
              </a:rPr>
              <a:t>por</a:t>
            </a:r>
            <a:r>
              <a:rPr lang="en-GB" sz="2400" dirty="0">
                <a:latin typeface="Bahnschrift Light SemiCondensed" panose="020B0502040204020203" pitchFamily="34" charset="0"/>
              </a:rPr>
              <a:t> </a:t>
            </a:r>
            <a:r>
              <a:rPr lang="en-GB" sz="2400" dirty="0" err="1">
                <a:latin typeface="Bahnschrift Light SemiCondensed" panose="020B0502040204020203" pitchFamily="34" charset="0"/>
              </a:rPr>
              <a:t>una</a:t>
            </a:r>
            <a:r>
              <a:rPr lang="en-GB" sz="2400" dirty="0">
                <a:latin typeface="Bahnschrift Light SemiCondensed" panose="020B0502040204020203" pitchFamily="34" charset="0"/>
              </a:rPr>
              <a:t> o dos personas a cargo del </a:t>
            </a:r>
            <a:r>
              <a:rPr lang="en-GB" sz="2400" dirty="0" err="1">
                <a:latin typeface="Bahnschrift Light SemiCondensed" panose="020B0502040204020203" pitchFamily="34" charset="0"/>
              </a:rPr>
              <a:t>bebé</a:t>
            </a:r>
            <a:endParaRPr lang="en-GB" sz="24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latin typeface="Bahnschrift Light SemiCondensed" panose="020B0502040204020203" pitchFamily="34" charset="0"/>
              </a:rPr>
              <a:t>Inventario</a:t>
            </a:r>
            <a:r>
              <a:rPr lang="en-GB" sz="2400" dirty="0">
                <a:latin typeface="Bahnschrift Light SemiCondensed" panose="020B0502040204020203" pitchFamily="34" charset="0"/>
              </a:rPr>
              <a:t> de palabras: ~400 </a:t>
            </a:r>
            <a:r>
              <a:rPr lang="en-GB" sz="2400" dirty="0" err="1">
                <a:latin typeface="Bahnschrift Light SemiCondensed" panose="020B0502040204020203" pitchFamily="34" charset="0"/>
              </a:rPr>
              <a:t>ítems</a:t>
            </a:r>
            <a:endParaRPr lang="en-GB" sz="2400" dirty="0">
              <a:latin typeface="Bahnschrift Light SemiCondensed" panose="020B0502040204020203" pitchFamily="34" charset="0"/>
            </a:endParaRPr>
          </a:p>
          <a:p>
            <a:pPr lvl="1">
              <a:buFont typeface="Bahnschrift Light SemiCondensed" panose="020B0502040204020203" pitchFamily="34" charset="0"/>
              <a:buChar char="—"/>
            </a:pPr>
            <a:r>
              <a:rPr lang="en-GB" sz="2000" dirty="0">
                <a:latin typeface="Bahnschrift Light SemiCondensed" panose="020B0502040204020203" pitchFamily="34" charset="0"/>
              </a:rPr>
              <a:t>No / </a:t>
            </a:r>
            <a:r>
              <a:rPr lang="en-GB" sz="2000" dirty="0" err="1">
                <a:latin typeface="Bahnschrift Light SemiCondensed" panose="020B0502040204020203" pitchFamily="34" charset="0"/>
              </a:rPr>
              <a:t>Comprende</a:t>
            </a:r>
            <a:r>
              <a:rPr lang="en-GB" sz="2000" dirty="0">
                <a:latin typeface="Bahnschrift Light SemiCondensed" panose="020B0502040204020203" pitchFamily="34" charset="0"/>
              </a:rPr>
              <a:t> (10-16 meses)</a:t>
            </a:r>
          </a:p>
          <a:p>
            <a:pPr lvl="1">
              <a:buFont typeface="Bahnschrift Light SemiCondensed" panose="020B0502040204020203" pitchFamily="34" charset="0"/>
              <a:buChar char="—"/>
            </a:pPr>
            <a:r>
              <a:rPr lang="en-GB" sz="2000" dirty="0">
                <a:latin typeface="Bahnschrift Light SemiCondensed" panose="020B0502040204020203" pitchFamily="34" charset="0"/>
              </a:rPr>
              <a:t>No / Produce (17-32 meses)</a:t>
            </a:r>
          </a:p>
          <a:p>
            <a:pPr marL="0" indent="0">
              <a:buNone/>
            </a:pPr>
            <a:r>
              <a:rPr lang="en-GB" sz="2400" dirty="0" err="1">
                <a:latin typeface="Bahnschrift Light SemiCondensed" panose="020B0502040204020203" pitchFamily="34" charset="0"/>
              </a:rPr>
              <a:t>Adaptado</a:t>
            </a:r>
            <a:r>
              <a:rPr lang="en-GB" sz="2400" dirty="0">
                <a:latin typeface="Bahnschrift Light SemiCondensed" panose="020B0502040204020203" pitchFamily="34" charset="0"/>
              </a:rPr>
              <a:t> a </a:t>
            </a:r>
            <a:r>
              <a:rPr lang="en-GB" sz="2400" dirty="0" err="1">
                <a:latin typeface="Bahnschrift Light SemiCondensed" panose="020B0502040204020203" pitchFamily="34" charset="0"/>
              </a:rPr>
              <a:t>múltiples</a:t>
            </a:r>
            <a:r>
              <a:rPr lang="en-GB" sz="2400" dirty="0">
                <a:latin typeface="Bahnschrift Light SemiCondensed" panose="020B0502040204020203" pitchFamily="34" charset="0"/>
              </a:rPr>
              <a:t> </a:t>
            </a:r>
            <a:r>
              <a:rPr lang="en-GB" sz="2400" dirty="0" err="1">
                <a:latin typeface="Bahnschrift Light SemiCondensed" panose="020B0502040204020203" pitchFamily="34" charset="0"/>
              </a:rPr>
              <a:t>lenguas</a:t>
            </a:r>
            <a:r>
              <a:rPr lang="en-GB" sz="2400" dirty="0">
                <a:latin typeface="Bahnschrift Light SemiCondensed" panose="020B0502040204020203" pitchFamily="34" charset="0"/>
              </a:rPr>
              <a:t> (</a:t>
            </a:r>
            <a:r>
              <a:rPr lang="en-GB" sz="2400" dirty="0" err="1">
                <a:latin typeface="Bahnschrift Light SemiCondensed" panose="020B0502040204020203" pitchFamily="34" charset="0"/>
                <a:hlinkClick r:id="rId2"/>
              </a:rPr>
              <a:t>Wordbank</a:t>
            </a:r>
            <a:r>
              <a:rPr lang="en-GB" sz="2400" dirty="0">
                <a:latin typeface="Bahnschrift Light SemiCondensed" panose="020B0502040204020203" pitchFamily="34" charset="0"/>
              </a:rPr>
              <a:t>) </a:t>
            </a:r>
          </a:p>
          <a:p>
            <a:pPr marL="0" indent="0">
              <a:buNone/>
            </a:pPr>
            <a:r>
              <a:rPr lang="en-GB" sz="2400" dirty="0" err="1">
                <a:latin typeface="Bahnschrift" panose="020B0502040204020203" pitchFamily="34" charset="0"/>
              </a:rPr>
              <a:t>Tamaño</a:t>
            </a:r>
            <a:r>
              <a:rPr lang="en-GB" sz="2400" dirty="0">
                <a:latin typeface="Bahnschrift" panose="020B0502040204020203" pitchFamily="34" charset="0"/>
              </a:rPr>
              <a:t> de </a:t>
            </a:r>
            <a:r>
              <a:rPr lang="en-GB" sz="2400" dirty="0" err="1">
                <a:latin typeface="Bahnschrift" panose="020B0502040204020203" pitchFamily="34" charset="0"/>
              </a:rPr>
              <a:t>vocabulario</a:t>
            </a:r>
            <a:r>
              <a:rPr lang="en-GB" sz="2400" dirty="0">
                <a:latin typeface="Bahnschrift Light SemiCondensed" panose="020B0502040204020203" pitchFamily="34" charset="0"/>
              </a:rPr>
              <a:t>: </a:t>
            </a:r>
            <a:r>
              <a:rPr lang="en-GB" sz="2400" dirty="0" err="1">
                <a:latin typeface="Bahnschrift Light SemiCondensed" panose="020B0502040204020203" pitchFamily="34" charset="0"/>
              </a:rPr>
              <a:t>suma</a:t>
            </a:r>
            <a:r>
              <a:rPr lang="en-GB" sz="2400" dirty="0">
                <a:latin typeface="Bahnschrift Light SemiCondensed" panose="020B0502040204020203" pitchFamily="34" charset="0"/>
              </a:rPr>
              <a:t> del </a:t>
            </a:r>
            <a:r>
              <a:rPr lang="en-GB" sz="2400" dirty="0" err="1">
                <a:latin typeface="Bahnschrift Light SemiCondensed" panose="020B0502040204020203" pitchFamily="34" charset="0"/>
              </a:rPr>
              <a:t>número</a:t>
            </a:r>
            <a:r>
              <a:rPr lang="en-GB" sz="2400" dirty="0">
                <a:latin typeface="Bahnschrift Light SemiCondensed" panose="020B0502040204020203" pitchFamily="34" charset="0"/>
              </a:rPr>
              <a:t> de </a:t>
            </a:r>
            <a:r>
              <a:rPr lang="en-GB" sz="2400" dirty="0" err="1">
                <a:latin typeface="Bahnschrift Light SemiCondensed" panose="020B0502040204020203" pitchFamily="34" charset="0"/>
              </a:rPr>
              <a:t>respuestas</a:t>
            </a:r>
            <a:r>
              <a:rPr lang="en-GB" sz="2400" dirty="0">
                <a:latin typeface="Bahnschrift Light SemiCondensed" panose="020B0502040204020203" pitchFamily="34" charset="0"/>
              </a:rPr>
              <a:t> </a:t>
            </a:r>
            <a:r>
              <a:rPr lang="en-GB" sz="2400" i="1" dirty="0" err="1">
                <a:latin typeface="Bahnschrift Light SemiCondensed" panose="020B0502040204020203" pitchFamily="34" charset="0"/>
              </a:rPr>
              <a:t>Comprende</a:t>
            </a:r>
            <a:r>
              <a:rPr lang="en-GB" sz="2400" dirty="0">
                <a:latin typeface="Bahnschrift Light SemiCondensed" panose="020B0502040204020203" pitchFamily="34" charset="0"/>
              </a:rPr>
              <a:t> o </a:t>
            </a:r>
            <a:r>
              <a:rPr lang="en-GB" sz="2400" i="1" dirty="0">
                <a:latin typeface="Bahnschrift Light SemiCondensed" panose="020B0502040204020203" pitchFamily="34" charset="0"/>
              </a:rPr>
              <a:t>Produce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83A2B-B6B2-B936-2DEA-AB19F39B8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8" y="323703"/>
            <a:ext cx="5997572" cy="823912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s-ES" sz="3200" b="0" dirty="0" err="1">
                <a:latin typeface="Bahnschrift" panose="020B0502040204020203" pitchFamily="34" charset="0"/>
              </a:rPr>
              <a:t>Multilex</a:t>
            </a:r>
            <a:endParaRPr lang="en-GB" sz="3200" b="0" dirty="0">
              <a:latin typeface="Bahnschrift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12B6B-829E-C75E-DB46-C050F4291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3725" y="1586705"/>
            <a:ext cx="5648781" cy="494759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1,600 </a:t>
            </a:r>
            <a:r>
              <a:rPr lang="en-GB" sz="2400" i="0" dirty="0" err="1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ítems</a:t>
            </a:r>
            <a:r>
              <a:rPr lang="en-GB" sz="240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 </a:t>
            </a:r>
            <a:r>
              <a:rPr lang="en-GB" sz="2400" b="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(798 </a:t>
            </a:r>
            <a:r>
              <a:rPr lang="en-GB" sz="2400" b="0" i="0" dirty="0" err="1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catalán</a:t>
            </a:r>
            <a:r>
              <a:rPr lang="en-GB" sz="2400" b="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, 802 castellano)</a:t>
            </a:r>
          </a:p>
          <a:p>
            <a:pPr marL="0" indent="0">
              <a:buNone/>
            </a:pPr>
            <a:r>
              <a:rPr lang="en-GB" sz="2400" dirty="0" err="1">
                <a:latin typeface="Bahnschrift Light SemiCondensed" panose="020B0502040204020203" pitchFamily="34" charset="0"/>
              </a:rPr>
              <a:t>Participantes</a:t>
            </a:r>
            <a:r>
              <a:rPr lang="en-GB" sz="2400" dirty="0">
                <a:latin typeface="Bahnschrift Light SemiCondensed" panose="020B0502040204020203" pitchFamily="34" charset="0"/>
              </a:rPr>
              <a:t> </a:t>
            </a:r>
            <a:r>
              <a:rPr lang="en-GB" sz="2400" dirty="0" err="1">
                <a:latin typeface="Bahnschrift Light SemiCondensed" panose="020B0502040204020203" pitchFamily="34" charset="0"/>
              </a:rPr>
              <a:t>asignados</a:t>
            </a:r>
            <a:r>
              <a:rPr lang="en-GB" sz="2400" dirty="0">
                <a:latin typeface="Bahnschrift Light SemiCondensed" panose="020B0502040204020203" pitchFamily="34" charset="0"/>
              </a:rPr>
              <a:t> </a:t>
            </a:r>
            <a:r>
              <a:rPr lang="en-GB" sz="2400" dirty="0" err="1">
                <a:latin typeface="Bahnschrift Light SemiCondensed" panose="020B0502040204020203" pitchFamily="34" charset="0"/>
              </a:rPr>
              <a:t>aleatoriamente</a:t>
            </a:r>
            <a:r>
              <a:rPr lang="en-GB" sz="2400" dirty="0">
                <a:latin typeface="Bahnschrift Light SemiCondensed" panose="020B0502040204020203" pitchFamily="34" charset="0"/>
              </a:rPr>
              <a:t> a </a:t>
            </a:r>
            <a:r>
              <a:rPr lang="en-GB" sz="2400" dirty="0" err="1">
                <a:latin typeface="Bahnschrift Light SemiCondensed" panose="020B0502040204020203" pitchFamily="34" charset="0"/>
              </a:rPr>
              <a:t>una</a:t>
            </a:r>
            <a:r>
              <a:rPr lang="en-GB" sz="2400" dirty="0">
                <a:latin typeface="Bahnschrift Light SemiCondensed" panose="020B0502040204020203" pitchFamily="34" charset="0"/>
              </a:rPr>
              <a:t> de 4 versions</a:t>
            </a:r>
          </a:p>
          <a:p>
            <a:r>
              <a:rPr lang="en-GB" sz="2400" dirty="0">
                <a:latin typeface="Bahnschrift Light SemiCondensed" panose="020B0502040204020203" pitchFamily="34" charset="0"/>
              </a:rPr>
              <a:t>~560 items (280 cat, 280 spa)</a:t>
            </a:r>
          </a:p>
          <a:p>
            <a:pPr marL="0" indent="0" algn="l">
              <a:buNone/>
            </a:pPr>
            <a:r>
              <a:rPr lang="en-GB" sz="2400" b="0" i="0" dirty="0" err="1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Paquete</a:t>
            </a:r>
            <a:r>
              <a:rPr lang="en-GB" sz="2400" b="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de R: {</a:t>
            </a:r>
            <a:r>
              <a:rPr lang="en-GB" sz="2400" b="1" i="0" u="none" strike="noStrike" dirty="0" err="1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  <a:hlinkClick r:id="rId3"/>
              </a:rPr>
              <a:t>multilex</a:t>
            </a:r>
            <a:r>
              <a:rPr lang="en-GB" sz="2400" b="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} [</a:t>
            </a:r>
            <a:r>
              <a:rPr lang="en-GB" sz="2400" b="0" i="0" u="none" strike="noStrike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  <a:hlinkClick r:id="rId4"/>
              </a:rPr>
              <a:t>GitHub</a:t>
            </a:r>
            <a:r>
              <a:rPr lang="en-GB" sz="2400" b="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]</a:t>
            </a:r>
          </a:p>
          <a:p>
            <a:endParaRPr lang="en-GB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F1C0F-5A87-174D-30B8-E570E1CDE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367" y="4060500"/>
            <a:ext cx="1681412" cy="1947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E1C6B0-F963-82E2-89CA-6EBBC0187200}"/>
              </a:ext>
            </a:extLst>
          </p:cNvPr>
          <p:cNvSpPr txBox="1"/>
          <p:nvPr/>
        </p:nvSpPr>
        <p:spPr>
          <a:xfrm>
            <a:off x="8805641" y="6143083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7F0E"/>
                </a:solidFill>
                <a:latin typeface="Consolas" panose="020B0609020204030204" pitchFamily="49" charset="0"/>
              </a:rPr>
              <a:t>gongcastro.github.io/</a:t>
            </a:r>
            <a:r>
              <a:rPr lang="es-ES" sz="1400" dirty="0" err="1">
                <a:solidFill>
                  <a:srgbClr val="FF7F0E"/>
                </a:solidFill>
                <a:latin typeface="Consolas" panose="020B0609020204030204" pitchFamily="49" charset="0"/>
              </a:rPr>
              <a:t>multilex</a:t>
            </a:r>
            <a:endParaRPr lang="en-GB" sz="1400" dirty="0">
              <a:solidFill>
                <a:srgbClr val="FF7F0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E1E388-0549-DFD4-A4BB-66B3FC57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Bahnschrift" panose="020B0502040204020203" pitchFamily="34" charset="0"/>
              </a:rPr>
              <a:t>Base de datos</a:t>
            </a:r>
            <a:endParaRPr lang="en-GB" dirty="0">
              <a:latin typeface="Bahnschrift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9A333-9A65-980B-0195-9D355FD0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27" y="1618235"/>
            <a:ext cx="7315986" cy="4862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b="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417 participantes</a:t>
            </a:r>
            <a:r>
              <a:rPr lang="es-ES" sz="2400" dirty="0">
                <a:solidFill>
                  <a:srgbClr val="272822"/>
                </a:solidFill>
                <a:latin typeface="Bahnschrift Light SemiCondensed" panose="020B0502040204020203" pitchFamily="34" charset="0"/>
              </a:rPr>
              <a:t>, </a:t>
            </a:r>
            <a:r>
              <a:rPr lang="es-ES" sz="2400" b="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494 respuestas</a:t>
            </a:r>
            <a:r>
              <a:rPr lang="es-ES" sz="2400" dirty="0">
                <a:solidFill>
                  <a:srgbClr val="272822"/>
                </a:solidFill>
                <a:latin typeface="Bahnschrift Light SemiCondensed" panose="020B0502040204020203" pitchFamily="34" charset="0"/>
              </a:rPr>
              <a:t>, </a:t>
            </a:r>
            <a:r>
              <a:rPr lang="es-ES" sz="2400" b="0" i="0" dirty="0"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254,813 observaciones</a:t>
            </a:r>
            <a:endParaRPr lang="en-GB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C9F2D8-5C39-5D62-B1F4-47B8F7D6F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6" y="2104529"/>
            <a:ext cx="11887224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2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2A2189B-D601-FF44-43BF-DA352BDD8A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8264" y="418238"/>
            <a:ext cx="593024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Variable de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respuesta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72822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No</a:t>
            </a:r>
            <a:r>
              <a:rPr lang="en-US" altLang="en-US" sz="2400" dirty="0">
                <a:solidFill>
                  <a:srgbClr val="272822"/>
                </a:solidFill>
                <a:latin typeface="Bahnschrift Light SemiCondensed" panose="020B0502040204020203" pitchFamily="34" charset="0"/>
              </a:rPr>
              <a:t>/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Comprende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/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Comprende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y dice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72822"/>
              </a:solidFill>
              <a:effectLst/>
              <a:latin typeface="Bahnschrift Light Semi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Variables del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participante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identificador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participante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(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grupos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edad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meses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doe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exposición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a la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lengua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proporción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FB6FD-68CC-33B4-F10D-B58A5BBE742B}"/>
              </a:ext>
            </a:extLst>
          </p:cNvPr>
          <p:cNvSpPr txBox="1"/>
          <p:nvPr/>
        </p:nvSpPr>
        <p:spPr>
          <a:xfrm>
            <a:off x="6862712" y="787570"/>
            <a:ext cx="4401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Variables del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ítem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identificador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traducción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(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grupos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identificador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ítem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72822"/>
              </a:solidFill>
              <a:effectLst/>
              <a:latin typeface="Bahnschrift Light Semi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freq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frecuencia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léxica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72822"/>
              </a:solidFill>
              <a:effectLst/>
              <a:latin typeface="Bahnschrift Light Semi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n_phon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número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fonemas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11B91-3BA2-5EE8-3CA2-3505C7866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76" y="3275004"/>
            <a:ext cx="9091448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2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9233-708B-32B4-BF69-0E3FF39B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2" y="250208"/>
            <a:ext cx="10515600" cy="767888"/>
          </a:xfrm>
        </p:spPr>
        <p:txBody>
          <a:bodyPr/>
          <a:lstStyle/>
          <a:p>
            <a:r>
              <a:rPr lang="es-ES" dirty="0">
                <a:latin typeface="Bahnschrift" panose="020B0502040204020203" pitchFamily="34" charset="0"/>
              </a:rPr>
              <a:t>Modelo</a:t>
            </a:r>
            <a:endParaRPr lang="en-GB" dirty="0">
              <a:latin typeface="Bahnschrift" panose="020B0502040204020203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FB8E29-4DBA-9BDD-276A-4E7A26EF71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5396" y="1132277"/>
            <a:ext cx="10049546" cy="33412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Ordinal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No →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Comprende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→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Comprende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y dice)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función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de enlace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logit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Multinivel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observaciones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agrupadas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por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participant 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) 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ítem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7F0E"/>
                </a:solidFill>
                <a:effectLst/>
                <a:latin typeface="Consolas" panose="020B0609020204030204" pitchFamily="49" charset="0"/>
              </a:rPr>
              <a:t>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Bayesiano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: \(P(\ | y) 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propto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P(y|\theta) \times P(\theta)\)</a:t>
            </a:r>
          </a:p>
          <a:p>
            <a:pPr>
              <a:lnSpc>
                <a:spcPct val="150000"/>
              </a:lnSpc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\(y\)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probabilidad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respuesta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categoría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(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No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Comprende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, 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Comprende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y dice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\(\theta\)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modelo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y sus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parámetros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72822"/>
              </a:solidFill>
              <a:effectLst/>
              <a:latin typeface="Bahnschrift Light SemiCondensed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Implementación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 Light SemiCondensed" panose="020B0502040204020203" pitchFamily="34" charset="0"/>
              </a:rPr>
              <a:t> 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272822"/>
                </a:solidFill>
                <a:effectLst/>
                <a:latin typeface="Bahnschrift" panose="020B0502040204020203" pitchFamily="34" charset="0"/>
              </a:rPr>
              <a:t>{brms}/Stan</a:t>
            </a:r>
            <a:r>
              <a:rPr lang="en-US" altLang="en-US" sz="2400" dirty="0">
                <a:solidFill>
                  <a:srgbClr val="272822"/>
                </a:solidFill>
                <a:latin typeface="Bahnschrift" panose="020B0502040204020203" pitchFamily="34" charset="0"/>
              </a:rPr>
              <a:t>: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D4A72-3470-B437-4FED-08700F756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3" y="4666912"/>
            <a:ext cx="11613886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8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5ED62A-923B-BA77-1EFC-EA19DADC6FEE}"/>
              </a:ext>
            </a:extLst>
          </p:cNvPr>
          <p:cNvSpPr txBox="1">
            <a:spLocks/>
          </p:cNvSpPr>
          <p:nvPr/>
        </p:nvSpPr>
        <p:spPr>
          <a:xfrm>
            <a:off x="479982" y="250208"/>
            <a:ext cx="10515600" cy="76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Bahnschrift" panose="020B0502040204020203" pitchFamily="34" charset="0"/>
              </a:rPr>
              <a:t>Distribución previa</a:t>
            </a:r>
            <a:endParaRPr lang="en-GB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8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64E82-620D-67D4-892C-0E06014B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4" y="341595"/>
            <a:ext cx="10135002" cy="60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5ED62A-923B-BA77-1EFC-EA19DADC6FEE}"/>
              </a:ext>
            </a:extLst>
          </p:cNvPr>
          <p:cNvSpPr txBox="1">
            <a:spLocks/>
          </p:cNvSpPr>
          <p:nvPr/>
        </p:nvSpPr>
        <p:spPr>
          <a:xfrm>
            <a:off x="479982" y="250208"/>
            <a:ext cx="10515600" cy="76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Bahnschrift" panose="020B0502040204020203" pitchFamily="34" charset="0"/>
              </a:rPr>
              <a:t>Distribución previa: predicciones</a:t>
            </a:r>
            <a:endParaRPr lang="en-GB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04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429</Words>
  <Application>Microsoft Office PowerPoint</Application>
  <PresentationFormat>Widescreen</PresentationFormat>
  <Paragraphs>71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Bahnschrift</vt:lpstr>
      <vt:lpstr>Bahnschrift Light SemiCondensed</vt:lpstr>
      <vt:lpstr>Bahnschrift SemiBold</vt:lpstr>
      <vt:lpstr>Bahnschrift SemiCondensed</vt:lpstr>
      <vt:lpstr>Calibri</vt:lpstr>
      <vt:lpstr>Calibri Light</vt:lpstr>
      <vt:lpstr>Consolas</vt:lpstr>
      <vt:lpstr>Office Theme</vt:lpstr>
      <vt:lpstr>Estimando curvas de adquisición léxica en la infancia</vt:lpstr>
      <vt:lpstr>PowerPoint Presentation</vt:lpstr>
      <vt:lpstr>PowerPoint Presentation</vt:lpstr>
      <vt:lpstr>Base de datos</vt:lpstr>
      <vt:lpstr>PowerPoint Presentation</vt:lpstr>
      <vt:lpstr>Modelo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Estimando curvas de adquisición léxica en la infancia</dc:title>
  <dc:creator>gonzaloggc95@gmail.com</dc:creator>
  <cp:lastModifiedBy>gonzaloggc95@gmail.com</cp:lastModifiedBy>
  <cp:revision>15</cp:revision>
  <dcterms:created xsi:type="dcterms:W3CDTF">2022-07-19T07:32:35Z</dcterms:created>
  <dcterms:modified xsi:type="dcterms:W3CDTF">2022-07-19T14:45:30Z</dcterms:modified>
</cp:coreProperties>
</file>